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3" r:id="rId4"/>
    <p:sldId id="265" r:id="rId5"/>
    <p:sldId id="270" r:id="rId6"/>
    <p:sldId id="269" r:id="rId7"/>
    <p:sldId id="268" r:id="rId8"/>
    <p:sldId id="267" r:id="rId9"/>
    <p:sldId id="278" r:id="rId10"/>
    <p:sldId id="277" r:id="rId11"/>
    <p:sldId id="276" r:id="rId12"/>
    <p:sldId id="275" r:id="rId13"/>
  </p:sldIdLst>
  <p:sldSz cx="6858000" cy="9144000" type="letter"/>
  <p:notesSz cx="6797675" cy="99266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55" d="100"/>
          <a:sy n="55" d="100"/>
        </p:scale>
        <p:origin x="21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EADBE10-711A-4B66-BFE4-5BDC527E3EF6}" type="datetimeFigureOut">
              <a:rPr lang="es-MX" smtClean="0"/>
              <a:t>22/03/2016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165102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ADBE10-711A-4B66-BFE4-5BDC527E3EF6}" type="datetimeFigureOut">
              <a:rPr lang="es-MX" smtClean="0"/>
              <a:t>22/03/2016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267383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ADBE10-711A-4B66-BFE4-5BDC527E3EF6}" type="datetimeFigureOut">
              <a:rPr lang="es-MX" smtClean="0"/>
              <a:t>22/03/2016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249629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ADBE10-711A-4B66-BFE4-5BDC527E3EF6}" type="datetimeFigureOut">
              <a:rPr lang="es-MX" smtClean="0"/>
              <a:t>22/03/2016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210462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EADBE10-711A-4B66-BFE4-5BDC527E3EF6}" type="datetimeFigureOut">
              <a:rPr lang="es-MX" smtClean="0"/>
              <a:t>22/03/2016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66634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EADBE10-711A-4B66-BFE4-5BDC527E3EF6}" type="datetimeFigureOut">
              <a:rPr lang="es-MX" smtClean="0"/>
              <a:t>22/03/2016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36642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EADBE10-711A-4B66-BFE4-5BDC527E3EF6}" type="datetimeFigureOut">
              <a:rPr lang="es-MX" smtClean="0"/>
              <a:t>22/03/2016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159063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EADBE10-711A-4B66-BFE4-5BDC527E3EF6}" type="datetimeFigureOut">
              <a:rPr lang="es-MX" smtClean="0"/>
              <a:t>22/03/2016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330281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DBE10-711A-4B66-BFE4-5BDC527E3EF6}" type="datetimeFigureOut">
              <a:rPr lang="es-MX" smtClean="0"/>
              <a:t>22/03/2016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125332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EADBE10-711A-4B66-BFE4-5BDC527E3EF6}" type="datetimeFigureOut">
              <a:rPr lang="es-MX" smtClean="0"/>
              <a:t>22/03/2016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189818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EADBE10-711A-4B66-BFE4-5BDC527E3EF6}" type="datetimeFigureOut">
              <a:rPr lang="es-MX" smtClean="0"/>
              <a:t>22/03/2016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146086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EADBE10-711A-4B66-BFE4-5BDC527E3EF6}" type="datetimeFigureOut">
              <a:rPr lang="es-MX" smtClean="0"/>
              <a:t>22/03/2016</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26E9FE7-C102-45F7-B244-B38A4D7F8978}" type="slidenum">
              <a:rPr lang="es-MX" smtClean="0"/>
              <a:t>‹Nº›</a:t>
            </a:fld>
            <a:endParaRPr lang="es-MX"/>
          </a:p>
        </p:txBody>
      </p:sp>
    </p:spTree>
    <p:extLst>
      <p:ext uri="{BB962C8B-B14F-4D97-AF65-F5344CB8AC3E}">
        <p14:creationId xmlns:p14="http://schemas.microsoft.com/office/powerpoint/2010/main" val="7973797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6832640"/>
          </a:xfrm>
          <a:prstGeom prst="rect">
            <a:avLst/>
          </a:prstGeom>
          <a:noFill/>
        </p:spPr>
        <p:txBody>
          <a:bodyPr wrap="square" rtlCol="0">
            <a:spAutoFit/>
          </a:bodyPr>
          <a:lstStyle/>
          <a:p>
            <a:pPr algn="ctr"/>
            <a:endParaRPr lang="es-MX" b="1" dirty="0"/>
          </a:p>
          <a:p>
            <a:pPr algn="ctr"/>
            <a:r>
              <a:rPr lang="es-MX" sz="2000" b="1" dirty="0"/>
              <a:t>H. AYUNTAMIENTO CONSTITUCIONAL MAZAMITLA, JALISCO 2015 - 2018 </a:t>
            </a:r>
          </a:p>
          <a:p>
            <a:pPr algn="ctr"/>
            <a:endParaRPr lang="es-MX" sz="2000" dirty="0"/>
          </a:p>
          <a:p>
            <a:pPr algn="ctr"/>
            <a:r>
              <a:rPr lang="es-MX" sz="2000" b="1" dirty="0"/>
              <a:t>ARQ. ANTONIO DE JESUS RAMIREZ RAMOS </a:t>
            </a:r>
          </a:p>
          <a:p>
            <a:pPr algn="ctr"/>
            <a:r>
              <a:rPr lang="es-MX" sz="2000" b="1" dirty="0"/>
              <a:t>PRESIDENTE MUNICIPAL</a:t>
            </a:r>
          </a:p>
          <a:p>
            <a:pPr algn="ctr"/>
            <a:endParaRPr lang="es-MX" sz="2000" b="1" dirty="0"/>
          </a:p>
          <a:p>
            <a:pPr algn="just"/>
            <a:endParaRPr lang="es-MX" b="1" dirty="0"/>
          </a:p>
          <a:p>
            <a:pPr algn="just"/>
            <a:r>
              <a:rPr lang="es-MX" dirty="0"/>
              <a:t>REG. LCP. Jorge Bernal Lara </a:t>
            </a:r>
          </a:p>
          <a:p>
            <a:pPr algn="just"/>
            <a:r>
              <a:rPr lang="es-MX" dirty="0"/>
              <a:t>REG. Miguel Ángel Novoa Elizondo </a:t>
            </a:r>
          </a:p>
          <a:p>
            <a:pPr algn="just"/>
            <a:r>
              <a:rPr lang="es-MX" dirty="0"/>
              <a:t>REG. Lorena Mata Cruz </a:t>
            </a:r>
          </a:p>
          <a:p>
            <a:pPr algn="just"/>
            <a:r>
              <a:rPr lang="es-MX" dirty="0"/>
              <a:t>REG. Gildardo Maya Elizondo </a:t>
            </a:r>
          </a:p>
          <a:p>
            <a:pPr algn="just"/>
            <a:r>
              <a:rPr lang="es-MX" dirty="0"/>
              <a:t>REG. LIC. Carlos Eduardo Chávez Ochoa </a:t>
            </a:r>
          </a:p>
          <a:p>
            <a:pPr algn="just"/>
            <a:r>
              <a:rPr lang="es-MX" dirty="0"/>
              <a:t>REG. LIC. En </a:t>
            </a:r>
            <a:r>
              <a:rPr lang="es-MX" dirty="0" err="1"/>
              <a:t>Pedag</a:t>
            </a:r>
            <a:r>
              <a:rPr lang="es-MX" dirty="0"/>
              <a:t>. Carlos Héctor Magaña Valencia </a:t>
            </a:r>
          </a:p>
          <a:p>
            <a:pPr algn="just"/>
            <a:r>
              <a:rPr lang="es-MX" dirty="0"/>
              <a:t>REG. DRA. María Cristina Chávez Galván </a:t>
            </a:r>
          </a:p>
          <a:p>
            <a:pPr algn="just"/>
            <a:r>
              <a:rPr lang="es-MX" dirty="0"/>
              <a:t>REG. Maestro. Raúl Adame Rocha </a:t>
            </a:r>
          </a:p>
          <a:p>
            <a:pPr algn="just"/>
            <a:r>
              <a:rPr lang="es-MX" dirty="0"/>
              <a:t>REG. Ana Guadalupe Orozco Magaña</a:t>
            </a:r>
          </a:p>
          <a:p>
            <a:pPr algn="just"/>
            <a:r>
              <a:rPr lang="es-MX" dirty="0"/>
              <a:t>SÍNDICO </a:t>
            </a:r>
            <a:r>
              <a:rPr lang="es-MX" dirty="0" err="1"/>
              <a:t>Anette</a:t>
            </a:r>
            <a:r>
              <a:rPr lang="es-MX" dirty="0"/>
              <a:t> Angélica Chávez Arias</a:t>
            </a:r>
          </a:p>
          <a:p>
            <a:pPr algn="just"/>
            <a:endParaRPr lang="es-MX" dirty="0"/>
          </a:p>
          <a:p>
            <a:pPr algn="just"/>
            <a:endParaRPr lang="es-MX" dirty="0"/>
          </a:p>
          <a:p>
            <a:pPr algn="ctr"/>
            <a:r>
              <a:rPr lang="es-MX" sz="2400" b="1" dirty="0"/>
              <a:t>REGLAMENTO DE ECOLOGIA MAZAMITLA, JALISCO</a:t>
            </a:r>
            <a:r>
              <a:rPr lang="es-MX" dirty="0"/>
              <a:t>.</a:t>
            </a:r>
          </a:p>
          <a:p>
            <a:pPr algn="ctr"/>
            <a:endParaRPr lang="es-MX" dirty="0"/>
          </a:p>
        </p:txBody>
      </p:sp>
    </p:spTree>
    <p:extLst>
      <p:ext uri="{BB962C8B-B14F-4D97-AF65-F5344CB8AC3E}">
        <p14:creationId xmlns:p14="http://schemas.microsoft.com/office/powerpoint/2010/main" val="1352122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6093"/>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848302"/>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dirty="0"/>
              <a:t>XXIX .-Disposición Final: Acción de depositar permanentemente los residuos en sitios y condiciones adecuados para evitar daños al ambiente;</a:t>
            </a:r>
          </a:p>
          <a:p>
            <a:pPr algn="just"/>
            <a:r>
              <a:rPr lang="es-MX" dirty="0"/>
              <a:t>XXX .- Diversidad Biótica: el total de la flora y fauna silvestre, acuática y terrestre que forma parte de un ecosistema;</a:t>
            </a:r>
          </a:p>
          <a:p>
            <a:pPr algn="just"/>
            <a:r>
              <a:rPr lang="es-MX" dirty="0"/>
              <a:t>XXXI .- Ecosistema: La unidad funcional básica de interacción de los organismos vivos entre sí y de éstos con el ambiente, en un espacio y tiempo determinados;</a:t>
            </a:r>
          </a:p>
          <a:p>
            <a:pPr algn="just"/>
            <a:r>
              <a:rPr lang="es-MX" dirty="0"/>
              <a:t>XXXII .- Elemento natural: Los Elementos físicos químicos y biológicos que se presentan en un tiempo y espacio determinados, sin la inducción del hombre;</a:t>
            </a:r>
          </a:p>
          <a:p>
            <a:pPr algn="just"/>
            <a:r>
              <a:rPr lang="es-MX" dirty="0"/>
              <a:t>XXXIV .- Emisión: La descarga directa o indirecta a la atmósfera de toda energía o sustancia, en cualquiera de sus estados físicos;</a:t>
            </a:r>
          </a:p>
          <a:p>
            <a:pPr algn="just"/>
            <a:r>
              <a:rPr lang="es-MX" dirty="0"/>
              <a:t>XXXV .-Equilibrio Ecológico. La relación de interdependencia entre los elementos que conforman el ambiente que hace posible la existencia, transformación y desarrollo del hombre y demás seres vivos;</a:t>
            </a:r>
          </a:p>
          <a:p>
            <a:pPr algn="just"/>
            <a:r>
              <a:rPr lang="es-MX" dirty="0"/>
              <a:t>XXXVI .-Erosión: Proceso físico que consiste en el desprendimiento y arrastre de los materiales del suelo provocado por el agua, el viento, los cambios de temperatura y algunos agentes biológicos;</a:t>
            </a:r>
          </a:p>
        </p:txBody>
      </p:sp>
    </p:spTree>
    <p:extLst>
      <p:ext uri="{BB962C8B-B14F-4D97-AF65-F5344CB8AC3E}">
        <p14:creationId xmlns:p14="http://schemas.microsoft.com/office/powerpoint/2010/main" val="86430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6740307"/>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dirty="0"/>
              <a:t>XXXVII .-Estado de Jalisco;</a:t>
            </a:r>
          </a:p>
          <a:p>
            <a:pPr algn="just"/>
            <a:r>
              <a:rPr lang="es-MX" dirty="0"/>
              <a:t>XXXVIII.-Estudios de riesgo: Documento mediante el cual se dé a conocer, con base en un análisis de las acciones proyectadas para el desarrollo y operación de una obra o la realización de una actividad, el daño potencial que dichas obras o actividades representan para la población, sus bienes y el ambiente en general, así como las medidas técnicas de seguridad y operación, preventivas y correctivas, tendientes a evitar, mitigar, minimizar o controlar dichos daños en caso de un posible accidente, durante la ejecución y operación de la obra o actividad de que se trate;</a:t>
            </a:r>
          </a:p>
          <a:p>
            <a:pPr algn="just"/>
            <a:r>
              <a:rPr lang="es-MX" dirty="0"/>
              <a:t>XXXIX.-Evaluación de impacto ambiental: Acto de autoridad que consiste en valorar y dictaminar las modificaciones que la realización de alguna obra o actividad puede producir en el ambiente;</a:t>
            </a:r>
          </a:p>
          <a:p>
            <a:pPr algn="just"/>
            <a:r>
              <a:rPr lang="es-MX" dirty="0"/>
              <a:t>XL.-Explotación: el uso indiscriminado de los recursos naturales renovables y no renovables, que tienen como consecuencia un cambio importante en el equilibrio de los ecosistemas;</a:t>
            </a:r>
          </a:p>
        </p:txBody>
      </p:sp>
    </p:spTree>
    <p:extLst>
      <p:ext uri="{BB962C8B-B14F-4D97-AF65-F5344CB8AC3E}">
        <p14:creationId xmlns:p14="http://schemas.microsoft.com/office/powerpoint/2010/main" val="373390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3970318"/>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ctr"/>
            <a:endParaRPr lang="es-MX" b="1" dirty="0"/>
          </a:p>
          <a:p>
            <a:pPr algn="just"/>
            <a:r>
              <a:rPr lang="es-MX" dirty="0"/>
              <a:t>XLI.-Fauna silvestre: Las especies animales terrestres que subsisten sujetos a los procesos de selección natural y que se desarrollan libremente incluyendo sus poblaciones menores que se encuentren bajo control del hombre, así como los animales domésticos que por abandono se tornen salvajes y por ello sean susceptibles de captura y apropiación.</a:t>
            </a:r>
          </a:p>
          <a:p>
            <a:pPr algn="just"/>
            <a:endParaRPr lang="es-MX" dirty="0"/>
          </a:p>
          <a:p>
            <a:pPr algn="just"/>
            <a:r>
              <a:rPr lang="es-MX" dirty="0"/>
              <a:t>Dado en Sala de Cabildo, Marzo 2016</a:t>
            </a:r>
          </a:p>
        </p:txBody>
      </p:sp>
    </p:spTree>
    <p:extLst>
      <p:ext uri="{BB962C8B-B14F-4D97-AF65-F5344CB8AC3E}">
        <p14:creationId xmlns:p14="http://schemas.microsoft.com/office/powerpoint/2010/main" val="244146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571303"/>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b="1" dirty="0"/>
              <a:t>TITULO PRIMERO</a:t>
            </a:r>
          </a:p>
          <a:p>
            <a:pPr algn="just"/>
            <a:r>
              <a:rPr lang="es-MX" dirty="0"/>
              <a:t>DEL OBJETO, APLICACIÒN Y ALCANCE DEL REGLAMENTO</a:t>
            </a:r>
          </a:p>
          <a:p>
            <a:pPr algn="just"/>
            <a:r>
              <a:rPr lang="es-MX" dirty="0"/>
              <a:t>CAPITULO UNICO</a:t>
            </a:r>
          </a:p>
          <a:p>
            <a:pPr algn="just"/>
            <a:r>
              <a:rPr lang="es-MX" dirty="0"/>
              <a:t>DISPOSICIONES GENERALES</a:t>
            </a:r>
          </a:p>
          <a:p>
            <a:pPr algn="just"/>
            <a:endParaRPr lang="es-MX" dirty="0"/>
          </a:p>
          <a:p>
            <a:pPr algn="just"/>
            <a:r>
              <a:rPr lang="es-MX" dirty="0"/>
              <a:t>Artículo I.- El presente Reglamento es de orden público y de interés social, y tiene por objeto regular la preservación del equilibrio ecológico así como la protección a la calidad ambiental y la calidad de vida de los habitantes del Municipio de </a:t>
            </a:r>
            <a:r>
              <a:rPr lang="es-MX" dirty="0" err="1"/>
              <a:t>Mazamitla</a:t>
            </a:r>
            <a:r>
              <a:rPr lang="es-MX" dirty="0"/>
              <a:t> y establecer el aprovechamiento sustentable de los recursos naturales.</a:t>
            </a:r>
          </a:p>
          <a:p>
            <a:pPr algn="just"/>
            <a:r>
              <a:rPr lang="es-MX" dirty="0"/>
              <a:t>Artículo 2.- Las disposiciones contenidas en el presente Reglamento, estarán sujetas a la Legislación Federal y Estatal de la materia, así como a los demás ordenamientos Municipales aplicables; dichos preceptos son de orden público y de interés social y serán de observancia general en el Municipio de </a:t>
            </a:r>
            <a:r>
              <a:rPr lang="es-MX" dirty="0" err="1"/>
              <a:t>Mazamitla</a:t>
            </a:r>
            <a:r>
              <a:rPr lang="es-MX" dirty="0"/>
              <a:t>.</a:t>
            </a:r>
          </a:p>
          <a:p>
            <a:pPr algn="just"/>
            <a:r>
              <a:rPr lang="es-MX" dirty="0"/>
              <a:t>Artículo 3.- Se consideran de orden público e interés social:</a:t>
            </a:r>
          </a:p>
          <a:p>
            <a:pPr algn="just"/>
            <a:r>
              <a:rPr lang="es-MX" dirty="0"/>
              <a:t>1 .- El ordenamiento ambiental del territorio Municipal, en los casos previstos en este Reglamento y demás normas aplicables;</a:t>
            </a:r>
          </a:p>
          <a:p>
            <a:pPr algn="just"/>
            <a:endParaRPr lang="es-MX" dirty="0"/>
          </a:p>
        </p:txBody>
      </p:sp>
    </p:spTree>
    <p:extLst>
      <p:ext uri="{BB962C8B-B14F-4D97-AF65-F5344CB8AC3E}">
        <p14:creationId xmlns:p14="http://schemas.microsoft.com/office/powerpoint/2010/main" val="49040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294305"/>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dirty="0"/>
              <a:t>II .- El establecimiento de Parques Urbanos, zonas sujetas a conservación ecológicas y otras zonas prioritarias de Preservación y Restauración del Equilibrio</a:t>
            </a:r>
          </a:p>
          <a:p>
            <a:pPr algn="just"/>
            <a:r>
              <a:rPr lang="es-MX" dirty="0"/>
              <a:t>Ecológico en la Jurisdicción Municipal;</a:t>
            </a:r>
          </a:p>
          <a:p>
            <a:pPr algn="just"/>
            <a:r>
              <a:rPr lang="es-MX" dirty="0"/>
              <a:t>III .- El establecimiento de zonas intermedias de salvaguarda, con motivo de la presencia de actividades riesgosas;</a:t>
            </a:r>
          </a:p>
          <a:p>
            <a:pPr algn="just"/>
            <a:r>
              <a:rPr lang="es-MX" dirty="0"/>
              <a:t>IV .- El establecimiento de museos, zonas de demostración, zoológicos, jardines botánicos y otras instalaciones o exhibiciones similares, destinados en promover el cumplimiento del presente Reglamento;</a:t>
            </a:r>
          </a:p>
          <a:p>
            <a:pPr algn="just"/>
            <a:r>
              <a:rPr lang="es-MX" dirty="0"/>
              <a:t>V .- La adecuada disposición de residuos sólidos, y;</a:t>
            </a:r>
          </a:p>
          <a:p>
            <a:pPr algn="just"/>
            <a:r>
              <a:rPr lang="es-MX" dirty="0"/>
              <a:t>VI .- La protección y manejo de plantas y animales.</a:t>
            </a:r>
          </a:p>
          <a:p>
            <a:pPr algn="just"/>
            <a:r>
              <a:rPr lang="es-MX" dirty="0"/>
              <a:t>Artículo 4.- Son autoridades competentes para la aplicación de este reglamento:</a:t>
            </a:r>
          </a:p>
          <a:p>
            <a:pPr algn="just"/>
            <a:r>
              <a:rPr lang="es-MX" dirty="0"/>
              <a:t>I .- El H. Ayuntamiento</a:t>
            </a:r>
          </a:p>
          <a:p>
            <a:pPr algn="just"/>
            <a:r>
              <a:rPr lang="es-MX" dirty="0"/>
              <a:t>II .- La Presidencia Municipal, y</a:t>
            </a:r>
          </a:p>
          <a:p>
            <a:pPr algn="just"/>
            <a:r>
              <a:rPr lang="es-MX" dirty="0"/>
              <a:t>III .- La Dirección de Protección al Ambiente;</a:t>
            </a:r>
          </a:p>
          <a:p>
            <a:pPr algn="just"/>
            <a:r>
              <a:rPr lang="es-MX" dirty="0"/>
              <a:t>Artículo 5.- Son autoridades auxiliares:</a:t>
            </a:r>
          </a:p>
          <a:p>
            <a:pPr algn="just"/>
            <a:r>
              <a:rPr lang="es-MX" dirty="0"/>
              <a:t>I .- La Dirección de Servicios públicos</a:t>
            </a:r>
          </a:p>
          <a:p>
            <a:pPr algn="just"/>
            <a:r>
              <a:rPr lang="es-MX" dirty="0"/>
              <a:t>II .-La Dirección de Seguridad pública Municipal;</a:t>
            </a:r>
          </a:p>
          <a:p>
            <a:pPr algn="just"/>
            <a:r>
              <a:rPr lang="es-MX" dirty="0"/>
              <a:t>III . El Consejo Municipal de Ecología</a:t>
            </a:r>
          </a:p>
        </p:txBody>
      </p:sp>
    </p:spTree>
    <p:extLst>
      <p:ext uri="{BB962C8B-B14F-4D97-AF65-F5344CB8AC3E}">
        <p14:creationId xmlns:p14="http://schemas.microsoft.com/office/powerpoint/2010/main" val="36984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017306"/>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just"/>
            <a:endParaRPr lang="es-MX" dirty="0"/>
          </a:p>
          <a:p>
            <a:pPr algn="just"/>
            <a:r>
              <a:rPr lang="es-MX" dirty="0"/>
              <a:t>IV .-Los Delegados Municipales</a:t>
            </a:r>
          </a:p>
          <a:p>
            <a:pPr algn="just"/>
            <a:r>
              <a:rPr lang="es-MX" dirty="0"/>
              <a:t>V .-El Consejo Municipal de Salud , y</a:t>
            </a:r>
          </a:p>
          <a:p>
            <a:pPr algn="just"/>
            <a:r>
              <a:rPr lang="es-MX" dirty="0"/>
              <a:t>VI .-La Dirección de Protección Civil Municipal;</a:t>
            </a:r>
          </a:p>
          <a:p>
            <a:pPr algn="just"/>
            <a:r>
              <a:rPr lang="es-MX" dirty="0"/>
              <a:t>Artículo 6.- Para efecto del presente Reglamento, se entiende por:</a:t>
            </a:r>
          </a:p>
          <a:p>
            <a:pPr algn="just"/>
            <a:r>
              <a:rPr lang="es-MX" dirty="0"/>
              <a:t>I .- Actividades Riesgosas: Las que pueden generar efectos contaminantes a los ecosistemas o dañar la salud y que no son consideradas por la Federación como altamente riesgosas;</a:t>
            </a:r>
          </a:p>
          <a:p>
            <a:pPr algn="just"/>
            <a:r>
              <a:rPr lang="es-MX" dirty="0"/>
              <a:t>II.- Aguas Residuales: Líquido de composición variada proveniente de usos domésticos, agropecuarios, industriales, de servicios, comerciales o de cualquier otro uso que por esos motivos sufran una degradación en su calidad original;</a:t>
            </a:r>
          </a:p>
          <a:p>
            <a:pPr algn="just"/>
            <a:r>
              <a:rPr lang="es-MX" dirty="0"/>
              <a:t>III.- Aguas Residuales Domésticas: Aquellas que se generan con motivo de la satisfacción de las necesidades de los residentes de una casa habitación unifamiliar.</a:t>
            </a:r>
          </a:p>
          <a:p>
            <a:pPr algn="just"/>
            <a:r>
              <a:rPr lang="es-MX" dirty="0"/>
              <a:t>IV.- Aguas Residuales Industriales: Aquellas que provienen de los procesos de extracción, beneficio, transformación o generación de bienes;</a:t>
            </a:r>
          </a:p>
          <a:p>
            <a:pPr algn="just"/>
            <a:endParaRPr lang="es-MX" dirty="0"/>
          </a:p>
        </p:txBody>
      </p:sp>
    </p:spTree>
    <p:extLst>
      <p:ext uri="{BB962C8B-B14F-4D97-AF65-F5344CB8AC3E}">
        <p14:creationId xmlns:p14="http://schemas.microsoft.com/office/powerpoint/2010/main" val="111142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823252" y="1318847"/>
            <a:ext cx="5591908" cy="7017306"/>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dirty="0"/>
              <a:t>V.- Aguas Residuales Municipales: Aquellas que resultan de la combinación de aguas residuales domésticas, comerciales y de servicios públicos o privados, así como industriales en el caso de los procesos que las generen se localicen en centros de población.</a:t>
            </a:r>
          </a:p>
          <a:p>
            <a:pPr algn="just"/>
            <a:r>
              <a:rPr lang="es-MX" dirty="0"/>
              <a:t>VI.- Ambiente: el conjunto de elementos naturales inducidos por el hombre que interactúan en un espacio y tiempo determinados.</a:t>
            </a:r>
          </a:p>
          <a:p>
            <a:pPr algn="just"/>
            <a:r>
              <a:rPr lang="es-MX" dirty="0"/>
              <a:t>VII.- Aprovechamiento Racional: La utilización de los elementos naturales en forma eficiente, totalmente útil y procure la preservación de éstos, así como la del medio ambiente.</a:t>
            </a:r>
          </a:p>
          <a:p>
            <a:pPr algn="just"/>
            <a:r>
              <a:rPr lang="es-MX" dirty="0"/>
              <a:t>VIII.- Aprovechamiento Sustentable: La utilización de los Recursos Naturales en forma que se respete la integridad funcional y las capacidades de carga de los ecosistemas de los que forman parte dichos recursos, por periodos indefinidos;</a:t>
            </a:r>
          </a:p>
          <a:p>
            <a:pPr algn="just"/>
            <a:r>
              <a:rPr lang="es-MX" dirty="0"/>
              <a:t>IX.- Áreas Naturales Protegidas: Las zonas del territorio en que los ambientes naturales no han sido significativamente alterados por la actividad del hombre, quedando sujetas al régimen de protección;</a:t>
            </a:r>
          </a:p>
        </p:txBody>
      </p:sp>
    </p:spTree>
    <p:extLst>
      <p:ext uri="{BB962C8B-B14F-4D97-AF65-F5344CB8AC3E}">
        <p14:creationId xmlns:p14="http://schemas.microsoft.com/office/powerpoint/2010/main" val="143892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294305"/>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just"/>
            <a:endParaRPr lang="es-MX" dirty="0"/>
          </a:p>
          <a:p>
            <a:pPr algn="just"/>
            <a:r>
              <a:rPr lang="es-MX" dirty="0"/>
              <a:t>X.- Áreas Naturales Protegidas de jurisdicción Local: Zonas sujetas al régimen de protección Estatal o Municipal, a fin de preservar los ambientes, naturales, salvaguardar la diversidad genética de las especies silvestres; lograr el aprovechamiento racional de los recursos y mejorar la calidad del ambiente en los centros de población y sus alrededores.</a:t>
            </a:r>
          </a:p>
          <a:p>
            <a:pPr algn="just"/>
            <a:r>
              <a:rPr lang="es-MX" dirty="0"/>
              <a:t>XI.- Auditoria Ambiental: Es el proceso mediante el cual se verifica analiza o evalúa la adecuación y aplicación de las medidas adoptadas por la empresa auditada para minimizar los riesgos y controlar la contaminación ambiental.</a:t>
            </a:r>
          </a:p>
          <a:p>
            <a:pPr algn="just"/>
            <a:r>
              <a:rPr lang="es-MX" dirty="0"/>
              <a:t>XII.- Bando Municipal: Bando Municipal de policía y buen Gobierno de</a:t>
            </a:r>
          </a:p>
          <a:p>
            <a:pPr algn="just"/>
            <a:r>
              <a:rPr lang="es-MX" dirty="0" err="1"/>
              <a:t>Mazamitla</a:t>
            </a:r>
            <a:r>
              <a:rPr lang="es-MX" dirty="0"/>
              <a:t>.</a:t>
            </a:r>
          </a:p>
          <a:p>
            <a:pPr algn="just"/>
            <a:r>
              <a:rPr lang="es-MX" dirty="0"/>
              <a:t>XIII.- Biodiversidad: La variabilidad de los organismos vivos de cualquier fuente, incluidos entre otros los ecosistemas terrestres, marinos y otros ecosistemas.</a:t>
            </a:r>
          </a:p>
          <a:p>
            <a:pPr algn="just"/>
            <a:r>
              <a:rPr lang="es-MX" dirty="0"/>
              <a:t>Acuáticos y los complejos ecológicos de los que forman parte; comprende la diversidad dentro de cada especie y de los ecosistemas.</a:t>
            </a:r>
          </a:p>
          <a:p>
            <a:pPr algn="ctr"/>
            <a:endParaRPr lang="es-MX" b="1" dirty="0"/>
          </a:p>
        </p:txBody>
      </p:sp>
    </p:spTree>
    <p:extLst>
      <p:ext uri="{BB962C8B-B14F-4D97-AF65-F5344CB8AC3E}">
        <p14:creationId xmlns:p14="http://schemas.microsoft.com/office/powerpoint/2010/main" val="194289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95304"/>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571303"/>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dirty="0"/>
              <a:t>XIV.- Biotecnología: Toda aplicación tecnológica que utilice recursos biológicos, organismos o sus derivados para la creación o modificación de productos o procesos de usos específicos.</a:t>
            </a:r>
          </a:p>
          <a:p>
            <a:pPr algn="just"/>
            <a:r>
              <a:rPr lang="es-MX" dirty="0"/>
              <a:t>XV.- Capacitación: Proceso mediante el cual se trasmiten las habilidades para estar en posibilidad de realizar una actividad.</a:t>
            </a:r>
          </a:p>
          <a:p>
            <a:pPr algn="just"/>
            <a:r>
              <a:rPr lang="es-MX" dirty="0"/>
              <a:t>XVI.- Carga contaminante: Cantidad de un contaminante expresado en unidades de más por unidades de tiempo, aportada en una descarga de aguas residuales.</a:t>
            </a:r>
          </a:p>
          <a:p>
            <a:pPr algn="just"/>
            <a:r>
              <a:rPr lang="es-MX" dirty="0"/>
              <a:t>XVII.-Centro de Recepción: Lugar en el que se reciben los residuos separados por la población, para aprovecharlos racionalmente, mediante el reciclaje para disminuir el volumen de los que son dispuestos en un relleno sanitario u otra forma de disposición final;</a:t>
            </a:r>
          </a:p>
          <a:p>
            <a:pPr algn="just"/>
            <a:r>
              <a:rPr lang="es-MX" dirty="0"/>
              <a:t>XVIII.-Conservación: La permanencia de los elementos de la naturaleza lograda mediante la planeación ambiental del crecimiento socioeconómico y sobre la b ase del ordenamiento ecológico del territorio;</a:t>
            </a:r>
          </a:p>
          <a:p>
            <a:pPr algn="just"/>
            <a:r>
              <a:rPr lang="es-MX" dirty="0"/>
              <a:t>XIX.- Contaminación: la presencia en el ambiente de uno o más contaminantes o de cualquier combinación de ellos que cause desequilibrio ecológico</a:t>
            </a:r>
          </a:p>
          <a:p>
            <a:pPr algn="ctr"/>
            <a:endParaRPr lang="es-MX" b="1" dirty="0"/>
          </a:p>
        </p:txBody>
      </p:sp>
    </p:spTree>
    <p:extLst>
      <p:ext uri="{BB962C8B-B14F-4D97-AF65-F5344CB8AC3E}">
        <p14:creationId xmlns:p14="http://schemas.microsoft.com/office/powerpoint/2010/main" val="401626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294305"/>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dirty="0"/>
              <a:t>XX.- Contaminante: Toda materia o energía en cualesquiera de sus estados físicos y formas, que al incorporarse o actuar en la atmósfera, agua, suelo, flora, fauna o cualquier elemento natural altere o modifique su composición y condición natural;</a:t>
            </a:r>
          </a:p>
          <a:p>
            <a:pPr algn="just"/>
            <a:r>
              <a:rPr lang="es-MX" dirty="0"/>
              <a:t>XXI.- Contingencia Ambiental: Situación de riego derivada de actividades humanas o fenómenos naturales, que pueden poner en peligro la integridad de uno o varios ecosistemas.</a:t>
            </a:r>
          </a:p>
          <a:p>
            <a:pPr algn="just"/>
            <a:r>
              <a:rPr lang="es-MX" dirty="0"/>
              <a:t>XXII.- Control: inspección, vigilancia y aplicación de las medidas necesarias para el cumplimiento de las disposiciones establecidas en la ley general.</a:t>
            </a:r>
          </a:p>
          <a:p>
            <a:pPr algn="just"/>
            <a:r>
              <a:rPr lang="es-MX" dirty="0"/>
              <a:t>XXIII.- Corrección: Modificación de los procesos causales de deterioro ambiental para ajustarlos a la normatividad que la ley prevé para cada caso particular.</a:t>
            </a:r>
          </a:p>
          <a:p>
            <a:pPr algn="just"/>
            <a:r>
              <a:rPr lang="es-MX" dirty="0"/>
              <a:t>XXIV.-Criterios ecológicos: Los lineamientos obligatorios contenidos en la Ley General, para orientar acciones de preservación y restauración del equilibrio ecológico, el aprovechamiento sustentable de los recursos naturales y la protección al ambiente, que tendrán carácter de instrumentos de la política ambiental;</a:t>
            </a:r>
          </a:p>
          <a:p>
            <a:pPr algn="ctr"/>
            <a:endParaRPr lang="es-MX" b="1" dirty="0"/>
          </a:p>
        </p:txBody>
      </p:sp>
    </p:spTree>
    <p:extLst>
      <p:ext uri="{BB962C8B-B14F-4D97-AF65-F5344CB8AC3E}">
        <p14:creationId xmlns:p14="http://schemas.microsoft.com/office/powerpoint/2010/main" val="4130657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294305"/>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dirty="0"/>
              <a:t>XXV.- Desarrollo sustentable. El proceso evaluable mediante criterios e indicadores de carácter ambiental, económico y social que tiene a mejorar la calidad de vida y la productividad de las personas que se fundan en medidas apropiadas de preservación del equilibrio ecológico, protección al ambiente y aprovechamiento de los recursos naturales de manera que no se comprometan la satisfacción de las necesidades de las generaciones futuras.</a:t>
            </a:r>
          </a:p>
          <a:p>
            <a:pPr algn="just"/>
            <a:r>
              <a:rPr lang="es-MX" dirty="0"/>
              <a:t>XXVI.- Desequilibrio Ecológico: La alteración de las relaciones de interdependencia entre elementos naturales que conformen el ambiente que afecta negativamente la existencia, transformación y desarrollo del hombre y demás seres vivos,</a:t>
            </a:r>
          </a:p>
          <a:p>
            <a:pPr algn="just"/>
            <a:r>
              <a:rPr lang="es-MX" dirty="0"/>
              <a:t>XXVII .- Deterioro Ambiental : La Afectación de la calidad del ambiente en la totalidad en o parte de los elementos que lo integran y originan la disminución de la diversidad biótica, así como la alteración de los procesos naturales en los sistemas ecológicos y bienestar social;</a:t>
            </a:r>
          </a:p>
          <a:p>
            <a:pPr algn="just"/>
            <a:r>
              <a:rPr lang="es-MX" dirty="0"/>
              <a:t>XXVIII.- Digestores Instalación: de ingeniería para procesos de depuración biológica, aeróbica o anaeróbica;</a:t>
            </a:r>
          </a:p>
          <a:p>
            <a:pPr algn="ctr"/>
            <a:endParaRPr lang="es-MX" b="1" dirty="0"/>
          </a:p>
        </p:txBody>
      </p:sp>
    </p:spTree>
    <p:extLst>
      <p:ext uri="{BB962C8B-B14F-4D97-AF65-F5344CB8AC3E}">
        <p14:creationId xmlns:p14="http://schemas.microsoft.com/office/powerpoint/2010/main" val="160167015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TotalTime>
  <Words>2315</Words>
  <Application>Microsoft Office PowerPoint</Application>
  <PresentationFormat>Carta (216 x 279 mm)</PresentationFormat>
  <Paragraphs>449</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LANIX</dc:creator>
  <cp:lastModifiedBy>Promoción Económica</cp:lastModifiedBy>
  <cp:revision>19</cp:revision>
  <cp:lastPrinted>2016-03-22T17:26:09Z</cp:lastPrinted>
  <dcterms:created xsi:type="dcterms:W3CDTF">2016-03-17T19:50:09Z</dcterms:created>
  <dcterms:modified xsi:type="dcterms:W3CDTF">2016-03-22T20:23:58Z</dcterms:modified>
</cp:coreProperties>
</file>